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60" r:id="rId3"/>
    <p:sldId id="261" r:id="rId4"/>
    <p:sldId id="270" r:id="rId5"/>
    <p:sldId id="266" r:id="rId6"/>
    <p:sldId id="268" r:id="rId7"/>
    <p:sldId id="267" r:id="rId8"/>
    <p:sldId id="269" r:id="rId9"/>
    <p:sldId id="271" r:id="rId1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E64"/>
    <a:srgbClr val="383838"/>
    <a:srgbClr val="282828"/>
    <a:srgbClr val="484B99"/>
    <a:srgbClr val="F5A93F"/>
    <a:srgbClr val="CDD9F0"/>
    <a:srgbClr val="F2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54360-345B-497C-8EE6-B8D4116F92AE}" v="7" dt="2021-06-08T18:18:35.785"/>
    <p1510:client id="{3DEAD9D8-26F2-43D9-A0B8-957DB8039290}" v="965" dt="2021-06-10T03:15:24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6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4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7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9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2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1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gnup.live.com/" TargetMode="External"/><Relationship Id="rId5" Type="http://schemas.openxmlformats.org/officeDocument/2006/relationships/hyperlink" Target="https://accounts.google.com/signup" TargetMode="Externa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transfer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3CB5B4-C925-4E33-885A-1FD316B7BC57}"/>
              </a:ext>
            </a:extLst>
          </p:cNvPr>
          <p:cNvSpPr txBox="1"/>
          <p:nvPr/>
        </p:nvSpPr>
        <p:spPr>
          <a:xfrm>
            <a:off x="1192894" y="932783"/>
            <a:ext cx="675821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 dirty="0">
                <a:solidFill>
                  <a:srgbClr val="6F3E64"/>
                </a:solidFill>
                <a:latin typeface="Posterama"/>
                <a:cs typeface="Posterama"/>
              </a:rPr>
              <a:t>RESPALDO DE INFORMACIÓN Y USO DE LA NUBE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C0F092-C638-49E0-92F9-5B65B2CE0514}"/>
              </a:ext>
            </a:extLst>
          </p:cNvPr>
          <p:cNvSpPr txBox="1"/>
          <p:nvPr/>
        </p:nvSpPr>
        <p:spPr>
          <a:xfrm>
            <a:off x="677184" y="3294075"/>
            <a:ext cx="78594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383838"/>
                </a:solidFill>
                <a:latin typeface="Posterama"/>
                <a:cs typeface="Posterama"/>
              </a:rPr>
              <a:t>Google Drive, </a:t>
            </a:r>
            <a:r>
              <a:rPr lang="es-ES" sz="2400" b="1" dirty="0" err="1">
                <a:solidFill>
                  <a:srgbClr val="383838"/>
                </a:solidFill>
                <a:latin typeface="Posterama"/>
                <a:cs typeface="Posterama"/>
              </a:rPr>
              <a:t>One</a:t>
            </a:r>
            <a:r>
              <a:rPr lang="es-ES" sz="2400" b="1" dirty="0">
                <a:solidFill>
                  <a:srgbClr val="383838"/>
                </a:solidFill>
                <a:latin typeface="Posterama"/>
                <a:cs typeface="Posterama"/>
              </a:rPr>
              <a:t> Drive y </a:t>
            </a:r>
            <a:r>
              <a:rPr lang="es-ES" sz="2400" b="1" dirty="0" err="1">
                <a:solidFill>
                  <a:srgbClr val="383838"/>
                </a:solidFill>
                <a:latin typeface="Posterama"/>
                <a:cs typeface="Posterama"/>
              </a:rPr>
              <a:t>Documents</a:t>
            </a:r>
            <a:r>
              <a:rPr lang="es-ES" sz="2400" b="1" dirty="0">
                <a:solidFill>
                  <a:srgbClr val="383838"/>
                </a:solidFill>
                <a:latin typeface="Posterama"/>
                <a:cs typeface="Posterama"/>
              </a:rPr>
              <a:t> 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20B345-FD6C-4552-89DD-8913E2EEFF5C}"/>
              </a:ext>
            </a:extLst>
          </p:cNvPr>
          <p:cNvCxnSpPr/>
          <p:nvPr/>
        </p:nvCxnSpPr>
        <p:spPr>
          <a:xfrm>
            <a:off x="1227818" y="3073853"/>
            <a:ext cx="6758213" cy="18144"/>
          </a:xfrm>
          <a:prstGeom prst="straightConnector1">
            <a:avLst/>
          </a:prstGeom>
          <a:ln>
            <a:solidFill>
              <a:srgbClr val="484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5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488A49-7CBD-45E2-BEF4-E025D25FACD6}"/>
              </a:ext>
            </a:extLst>
          </p:cNvPr>
          <p:cNvSpPr txBox="1"/>
          <p:nvPr/>
        </p:nvSpPr>
        <p:spPr>
          <a:xfrm>
            <a:off x="3699328" y="2134507"/>
            <a:ext cx="51108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Con la finalidad de agilizar el proceso de cierre e inicio de ciclo escolar, te proporcionamos la siguiente información para que puedas respaldar archivos, fotos y videos que tengas en tu iPad, a través de algunas nubes y la app </a:t>
            </a:r>
            <a:r>
              <a:rPr lang="es-ES" sz="1600" dirty="0" err="1">
                <a:solidFill>
                  <a:srgbClr val="383838"/>
                </a:solidFill>
                <a:latin typeface="Posterama"/>
                <a:cs typeface="Posterama"/>
              </a:rPr>
              <a:t>Documents</a:t>
            </a: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9BA3BC-D2DF-46F2-B432-5C34344911BA}"/>
              </a:ext>
            </a:extLst>
          </p:cNvPr>
          <p:cNvSpPr txBox="1"/>
          <p:nvPr/>
        </p:nvSpPr>
        <p:spPr>
          <a:xfrm>
            <a:off x="3699329" y="574220"/>
            <a:ext cx="27014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 dirty="0">
                <a:solidFill>
                  <a:srgbClr val="6F3E64"/>
                </a:solidFill>
                <a:latin typeface="Posterama"/>
                <a:cs typeface="Posterama"/>
              </a:rPr>
              <a:t>Objetivo</a:t>
            </a:r>
          </a:p>
        </p:txBody>
      </p:sp>
      <p:pic>
        <p:nvPicPr>
          <p:cNvPr id="4" name="Gráfico 3" descr="Informática en la nube contorno">
            <a:extLst>
              <a:ext uri="{FF2B5EF4-FFF2-40B4-BE49-F238E27FC236}">
                <a16:creationId xmlns:a16="http://schemas.microsoft.com/office/drawing/2014/main" id="{57F1F327-230A-4D5F-9139-3861A5955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98" y="1510547"/>
            <a:ext cx="2122406" cy="21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9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67311F4-DCBA-4089-8D77-B7A67B1E36F0}"/>
              </a:ext>
            </a:extLst>
          </p:cNvPr>
          <p:cNvSpPr txBox="1"/>
          <p:nvPr/>
        </p:nvSpPr>
        <p:spPr>
          <a:xfrm>
            <a:off x="315686" y="1971696"/>
            <a:ext cx="51108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¿Cómo instalo las apps en mi iPad?</a:t>
            </a:r>
          </a:p>
          <a:p>
            <a:pPr marL="342900" indent="-342900">
              <a:buAutoNum type="arabicPeriod"/>
            </a:pP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Registro de correo en la nube.</a:t>
            </a:r>
          </a:p>
          <a:p>
            <a:pPr marL="342900" indent="-342900">
              <a:buAutoNum type="arabicPeriod"/>
            </a:pP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Respaldo de información en </a:t>
            </a:r>
            <a:r>
              <a:rPr lang="es-ES" sz="1600" dirty="0" err="1">
                <a:solidFill>
                  <a:srgbClr val="383838"/>
                </a:solidFill>
                <a:latin typeface="Posterama"/>
                <a:cs typeface="Posterama"/>
              </a:rPr>
              <a:t>One</a:t>
            </a: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 Drive.</a:t>
            </a:r>
          </a:p>
          <a:p>
            <a:pPr marL="342900" indent="-342900">
              <a:buAutoNum type="arabicPeriod"/>
            </a:pP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Respaldo de información en Google Drive.</a:t>
            </a:r>
          </a:p>
          <a:p>
            <a:pPr marL="342900" indent="-342900">
              <a:buAutoNum type="arabicPeriod"/>
            </a:pP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Respaldo de información con </a:t>
            </a:r>
            <a:r>
              <a:rPr lang="es-ES" sz="1600" dirty="0" err="1">
                <a:solidFill>
                  <a:srgbClr val="383838"/>
                </a:solidFill>
                <a:latin typeface="Posterama"/>
                <a:cs typeface="Posterama"/>
              </a:rPr>
              <a:t>Documents</a:t>
            </a:r>
            <a:r>
              <a:rPr lang="es-ES" sz="1600" dirty="0">
                <a:solidFill>
                  <a:srgbClr val="383838"/>
                </a:solidFill>
                <a:latin typeface="Posterama"/>
                <a:cs typeface="Posterama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501C68-0596-4D88-8880-93CE9FAF38CA}"/>
              </a:ext>
            </a:extLst>
          </p:cNvPr>
          <p:cNvSpPr txBox="1"/>
          <p:nvPr/>
        </p:nvSpPr>
        <p:spPr>
          <a:xfrm>
            <a:off x="315686" y="619577"/>
            <a:ext cx="49294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 dirty="0">
                <a:solidFill>
                  <a:srgbClr val="6F3E64"/>
                </a:solidFill>
                <a:latin typeface="Posterama"/>
                <a:cs typeface="Posterama"/>
              </a:rPr>
              <a:t>Temario</a:t>
            </a:r>
          </a:p>
        </p:txBody>
      </p:sp>
      <p:pic>
        <p:nvPicPr>
          <p:cNvPr id="3" name="Gráfico 2" descr="Internet de las cosas contorno">
            <a:extLst>
              <a:ext uri="{FF2B5EF4-FFF2-40B4-BE49-F238E27FC236}">
                <a16:creationId xmlns:a16="http://schemas.microsoft.com/office/drawing/2014/main" id="{A9AFC4E6-1819-4D6F-87A8-5C198BF70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016" y="1626486"/>
            <a:ext cx="1914870" cy="19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9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6FD544-DAC3-4591-BB84-359E354934A3}"/>
              </a:ext>
            </a:extLst>
          </p:cNvPr>
          <p:cNvSpPr txBox="1"/>
          <p:nvPr/>
        </p:nvSpPr>
        <p:spPr>
          <a:xfrm>
            <a:off x="243114" y="1535793"/>
            <a:ext cx="866683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 importante que inicies sesión tu Apple ID y contraseña desde el apartado de Configuración en el iPad.</a:t>
            </a:r>
          </a:p>
          <a:p>
            <a:pPr marL="228600" marR="0" indent="-2286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Identifica el icono de App Store.</a:t>
            </a:r>
          </a:p>
          <a:p>
            <a:pPr marL="228600" marR="0" indent="-2286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De lado inferior derecho presiona en Buscar.</a:t>
            </a:r>
          </a:p>
          <a:p>
            <a:pPr marL="228600" marR="0" indent="-2286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 activará el teclado, escribe el nombre de la app, por ejemplo: </a:t>
            </a:r>
            <a:r>
              <a:rPr lang="es-MX" sz="1600" dirty="0" err="1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One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Drive, Google Drive o </a:t>
            </a:r>
            <a:r>
              <a:rPr lang="es-MX" sz="1600" dirty="0" err="1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Documents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</a:p>
          <a:p>
            <a:pPr marL="228600" marR="0" indent="-2286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Da clic en Obtener y de ser necesario ingresa  tu contraseña o huella.</a:t>
            </a:r>
          </a:p>
          <a:p>
            <a:pPr marL="228600" marR="0" indent="-2286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Presiona el botón de inicio y revisa que la app se haya instalado.</a:t>
            </a:r>
          </a:p>
          <a:p>
            <a:pPr marR="0" algn="ctr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MX" sz="1600" dirty="0">
              <a:solidFill>
                <a:srgbClr val="383838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R="0" algn="ctr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MX" sz="1600" dirty="0">
              <a:solidFill>
                <a:srgbClr val="383838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R="0" algn="ctr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6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Nota: 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Si no puedes instalar la app o no recuerdas cual es tu Apple ID y contraseña, consulta a tu Asesor en Tecnología Educativa.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5F1775-7C5D-4012-B3E0-A457F7570848}"/>
              </a:ext>
            </a:extLst>
          </p:cNvPr>
          <p:cNvSpPr txBox="1"/>
          <p:nvPr/>
        </p:nvSpPr>
        <p:spPr>
          <a:xfrm>
            <a:off x="297543" y="356506"/>
            <a:ext cx="872126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500" b="1" dirty="0">
                <a:solidFill>
                  <a:srgbClr val="6F3E64"/>
                </a:solidFill>
                <a:latin typeface="Posterama"/>
                <a:cs typeface="Posterama"/>
              </a:rPr>
              <a:t>¿Cómo instalo las apps en mi iPad?</a:t>
            </a:r>
          </a:p>
        </p:txBody>
      </p:sp>
    </p:spTree>
    <p:extLst>
      <p:ext uri="{BB962C8B-B14F-4D97-AF65-F5344CB8AC3E}">
        <p14:creationId xmlns:p14="http://schemas.microsoft.com/office/powerpoint/2010/main" val="132524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6FD544-DAC3-4591-BB84-359E354934A3}"/>
              </a:ext>
            </a:extLst>
          </p:cNvPr>
          <p:cNvSpPr txBox="1"/>
          <p:nvPr/>
        </p:nvSpPr>
        <p:spPr>
          <a:xfrm>
            <a:off x="2809301" y="1540698"/>
            <a:ext cx="575459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Si no tienes  ninguna cuenta de correo personal o institucional de cualquiera de estos dominios (Outlook o Gmail).</a:t>
            </a:r>
            <a:b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Da clic en la opción de tu preferencia para que puedas registrarte.</a:t>
            </a:r>
            <a:b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Cuando hayas terminado tu registro, regresa a la presentación.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93C2-4419-479F-B185-9494523BC6B7}"/>
              </a:ext>
            </a:extLst>
          </p:cNvPr>
          <p:cNvSpPr txBox="1"/>
          <p:nvPr/>
        </p:nvSpPr>
        <p:spPr>
          <a:xfrm>
            <a:off x="297543" y="356506"/>
            <a:ext cx="872126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500" b="1" dirty="0">
                <a:solidFill>
                  <a:srgbClr val="6F3E64"/>
                </a:solidFill>
                <a:latin typeface="Posterama"/>
                <a:cs typeface="Posterama"/>
              </a:rPr>
              <a:t>Registro de correo en la nube</a:t>
            </a:r>
          </a:p>
        </p:txBody>
      </p:sp>
      <p:pic>
        <p:nvPicPr>
          <p:cNvPr id="5" name="Gráfico 4" descr="Profesor">
            <a:extLst>
              <a:ext uri="{FF2B5EF4-FFF2-40B4-BE49-F238E27FC236}">
                <a16:creationId xmlns:a16="http://schemas.microsoft.com/office/drawing/2014/main" id="{26F2E5E0-F9D6-48B4-90C5-13594B5D4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734" y="1804685"/>
            <a:ext cx="1534128" cy="1534128"/>
          </a:xfrm>
          <a:prstGeom prst="rect">
            <a:avLst/>
          </a:prstGeom>
        </p:spPr>
      </p:pic>
      <p:sp>
        <p:nvSpPr>
          <p:cNvPr id="6" name="Rectángulo: esquinas redondeadas 5">
            <a:hlinkClick r:id="rId5"/>
            <a:extLst>
              <a:ext uri="{FF2B5EF4-FFF2-40B4-BE49-F238E27FC236}">
                <a16:creationId xmlns:a16="http://schemas.microsoft.com/office/drawing/2014/main" id="{7273DB0A-CC8D-4A92-8371-FA6D44F1F83B}"/>
              </a:ext>
            </a:extLst>
          </p:cNvPr>
          <p:cNvSpPr/>
          <p:nvPr/>
        </p:nvSpPr>
        <p:spPr>
          <a:xfrm>
            <a:off x="3264380" y="3854497"/>
            <a:ext cx="1393795" cy="510776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282828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Posterama" panose="020B0504020200020000" pitchFamily="34" charset="0"/>
                <a:ea typeface="Calibri"/>
                <a:cs typeface="Posterama" panose="020B0504020200020000" pitchFamily="34" charset="0"/>
                <a:sym typeface="Calibri"/>
              </a:rPr>
              <a:t>Gmail</a:t>
            </a:r>
          </a:p>
        </p:txBody>
      </p:sp>
      <p:sp>
        <p:nvSpPr>
          <p:cNvPr id="8" name="Rectángulo: esquinas redondeadas 7">
            <a:hlinkClick r:id="rId6"/>
            <a:extLst>
              <a:ext uri="{FF2B5EF4-FFF2-40B4-BE49-F238E27FC236}">
                <a16:creationId xmlns:a16="http://schemas.microsoft.com/office/drawing/2014/main" id="{98510332-06C2-496A-BD47-F351D4ADAEFE}"/>
              </a:ext>
            </a:extLst>
          </p:cNvPr>
          <p:cNvSpPr/>
          <p:nvPr/>
        </p:nvSpPr>
        <p:spPr>
          <a:xfrm>
            <a:off x="5899692" y="3854497"/>
            <a:ext cx="1393795" cy="510776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282828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Posterama" panose="020B0504020200020000" pitchFamily="34" charset="0"/>
                <a:ea typeface="Calibri"/>
                <a:cs typeface="Posterama" panose="020B0504020200020000" pitchFamily="34" charset="0"/>
                <a:sym typeface="Calibri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27447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6FD544-DAC3-4591-BB84-359E354934A3}"/>
              </a:ext>
            </a:extLst>
          </p:cNvPr>
          <p:cNvSpPr txBox="1"/>
          <p:nvPr/>
        </p:nvSpPr>
        <p:spPr>
          <a:xfrm>
            <a:off x="396607" y="1650867"/>
            <a:ext cx="575459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Ubica la app </a:t>
            </a:r>
            <a:r>
              <a:rPr lang="es-MX" sz="1600" dirty="0" err="1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One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Drive en tu iPad y presiona sobre el icono.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Inicia sesión con el correo y la contraseña que registraste en Outlook.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Presiona en el símbolo de </a:t>
            </a:r>
            <a:r>
              <a:rPr lang="es-MX" sz="16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+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que se encuentra en la esquina superior derecha.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Selecciona la opción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Cargar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Elige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Fotos y vídeos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o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Examinar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de acuerdo al tipo de archivo digital que quieras respaldar.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Selecciona el archivo y da clic en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Listo.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Espera que la carga termine.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93C2-4419-479F-B185-9494523BC6B7}"/>
              </a:ext>
            </a:extLst>
          </p:cNvPr>
          <p:cNvSpPr txBox="1"/>
          <p:nvPr/>
        </p:nvSpPr>
        <p:spPr>
          <a:xfrm>
            <a:off x="211367" y="400574"/>
            <a:ext cx="8721265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300" b="1" dirty="0">
                <a:solidFill>
                  <a:srgbClr val="6F3E64"/>
                </a:solidFill>
                <a:latin typeface="Posterama"/>
                <a:cs typeface="Posterama"/>
              </a:rPr>
              <a:t>Respaldo de información en </a:t>
            </a:r>
            <a:r>
              <a:rPr lang="es-ES" sz="3300" b="1" dirty="0" err="1">
                <a:solidFill>
                  <a:srgbClr val="6F3E64"/>
                </a:solidFill>
                <a:latin typeface="Posterama"/>
                <a:cs typeface="Posterama"/>
              </a:rPr>
              <a:t>One</a:t>
            </a:r>
            <a:r>
              <a:rPr lang="es-ES" sz="3300" b="1" dirty="0">
                <a:solidFill>
                  <a:srgbClr val="6F3E64"/>
                </a:solidFill>
                <a:latin typeface="Posterama"/>
                <a:cs typeface="Posterama"/>
              </a:rPr>
              <a:t> Drive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9E4E78-A331-482F-A54B-22C40BD7AC7D}"/>
              </a:ext>
            </a:extLst>
          </p:cNvPr>
          <p:cNvSpPr/>
          <p:nvPr/>
        </p:nvSpPr>
        <p:spPr>
          <a:xfrm>
            <a:off x="6258098" y="3400946"/>
            <a:ext cx="2410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6F3E64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¡Ahora puedes visualizar tus archivos en la nube y desde cualquier dispositivo!</a:t>
            </a:r>
          </a:p>
          <a:p>
            <a:pPr algn="ctr"/>
            <a:endParaRPr lang="es-MX" sz="1200" b="1" dirty="0">
              <a:solidFill>
                <a:srgbClr val="6F3E64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es-MX" sz="1200" b="1" dirty="0">
                <a:solidFill>
                  <a:srgbClr val="6F3E64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Esta nube solo ofrece 5 GB gratis.</a:t>
            </a:r>
          </a:p>
        </p:txBody>
      </p:sp>
      <p:pic>
        <p:nvPicPr>
          <p:cNvPr id="6" name="DF115D62-364F-407A-9DD9-F9AD979794C4-L0-001.jpeg" descr="DF115D62-364F-407A-9DD9-F9AD979794C4-L0-001.jpeg">
            <a:extLst>
              <a:ext uri="{FF2B5EF4-FFF2-40B4-BE49-F238E27FC236}">
                <a16:creationId xmlns:a16="http://schemas.microsoft.com/office/drawing/2014/main" id="{94988AFD-70D6-4686-A137-32AC5D3C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" t="259"/>
          <a:stretch>
            <a:fillRect/>
          </a:stretch>
        </p:blipFill>
        <p:spPr>
          <a:xfrm>
            <a:off x="6364994" y="1752287"/>
            <a:ext cx="2196854" cy="1404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15" y="0"/>
                </a:moveTo>
                <a:cubicBezTo>
                  <a:pt x="10672" y="12"/>
                  <a:pt x="10090" y="25"/>
                  <a:pt x="10085" y="38"/>
                </a:cubicBezTo>
                <a:cubicBezTo>
                  <a:pt x="10065" y="88"/>
                  <a:pt x="9915" y="156"/>
                  <a:pt x="9752" y="191"/>
                </a:cubicBezTo>
                <a:cubicBezTo>
                  <a:pt x="9228" y="303"/>
                  <a:pt x="8207" y="874"/>
                  <a:pt x="7663" y="1360"/>
                </a:cubicBezTo>
                <a:cubicBezTo>
                  <a:pt x="6769" y="2158"/>
                  <a:pt x="5922" y="3351"/>
                  <a:pt x="5449" y="4479"/>
                </a:cubicBezTo>
                <a:cubicBezTo>
                  <a:pt x="5358" y="4695"/>
                  <a:pt x="5264" y="4746"/>
                  <a:pt x="4807" y="4822"/>
                </a:cubicBezTo>
                <a:cubicBezTo>
                  <a:pt x="2811" y="5155"/>
                  <a:pt x="1104" y="7186"/>
                  <a:pt x="390" y="10082"/>
                </a:cubicBezTo>
                <a:cubicBezTo>
                  <a:pt x="277" y="10543"/>
                  <a:pt x="183" y="11008"/>
                  <a:pt x="183" y="11111"/>
                </a:cubicBezTo>
                <a:cubicBezTo>
                  <a:pt x="183" y="11215"/>
                  <a:pt x="137" y="11434"/>
                  <a:pt x="81" y="11600"/>
                </a:cubicBezTo>
                <a:cubicBezTo>
                  <a:pt x="39" y="11727"/>
                  <a:pt x="15" y="11995"/>
                  <a:pt x="0" y="12725"/>
                </a:cubicBezTo>
                <a:cubicBezTo>
                  <a:pt x="0" y="12731"/>
                  <a:pt x="0" y="12732"/>
                  <a:pt x="0" y="12738"/>
                </a:cubicBezTo>
                <a:cubicBezTo>
                  <a:pt x="11" y="13926"/>
                  <a:pt x="25" y="14763"/>
                  <a:pt x="41" y="14790"/>
                </a:cubicBezTo>
                <a:cubicBezTo>
                  <a:pt x="74" y="14845"/>
                  <a:pt x="152" y="15178"/>
                  <a:pt x="215" y="15527"/>
                </a:cubicBezTo>
                <a:cubicBezTo>
                  <a:pt x="694" y="18161"/>
                  <a:pt x="2004" y="20265"/>
                  <a:pt x="3726" y="21174"/>
                </a:cubicBezTo>
                <a:cubicBezTo>
                  <a:pt x="3946" y="21290"/>
                  <a:pt x="4194" y="21384"/>
                  <a:pt x="4279" y="21384"/>
                </a:cubicBezTo>
                <a:cubicBezTo>
                  <a:pt x="4364" y="21384"/>
                  <a:pt x="4451" y="21434"/>
                  <a:pt x="4474" y="21492"/>
                </a:cubicBezTo>
                <a:cubicBezTo>
                  <a:pt x="4501" y="21562"/>
                  <a:pt x="7438" y="21600"/>
                  <a:pt x="13059" y="21600"/>
                </a:cubicBezTo>
                <a:lnTo>
                  <a:pt x="21600" y="21600"/>
                </a:lnTo>
                <a:lnTo>
                  <a:pt x="21600" y="17636"/>
                </a:lnTo>
                <a:cubicBezTo>
                  <a:pt x="21600" y="15343"/>
                  <a:pt x="21572" y="13593"/>
                  <a:pt x="21535" y="13487"/>
                </a:cubicBezTo>
                <a:cubicBezTo>
                  <a:pt x="21500" y="13386"/>
                  <a:pt x="21418" y="13044"/>
                  <a:pt x="21356" y="12725"/>
                </a:cubicBezTo>
                <a:cubicBezTo>
                  <a:pt x="21174" y="11788"/>
                  <a:pt x="20783" y="10715"/>
                  <a:pt x="20373" y="10031"/>
                </a:cubicBezTo>
                <a:cubicBezTo>
                  <a:pt x="19771" y="9028"/>
                  <a:pt x="18776" y="8210"/>
                  <a:pt x="17939" y="8024"/>
                </a:cubicBezTo>
                <a:cubicBezTo>
                  <a:pt x="17563" y="7940"/>
                  <a:pt x="17457" y="7775"/>
                  <a:pt x="17309" y="7071"/>
                </a:cubicBezTo>
                <a:cubicBezTo>
                  <a:pt x="16803" y="4655"/>
                  <a:pt x="15662" y="2537"/>
                  <a:pt x="14213" y="1315"/>
                </a:cubicBezTo>
                <a:cubicBezTo>
                  <a:pt x="13663" y="851"/>
                  <a:pt x="12764" y="333"/>
                  <a:pt x="12291" y="210"/>
                </a:cubicBezTo>
                <a:cubicBezTo>
                  <a:pt x="12134" y="169"/>
                  <a:pt x="11987" y="91"/>
                  <a:pt x="11966" y="38"/>
                </a:cubicBezTo>
                <a:cubicBezTo>
                  <a:pt x="11960" y="22"/>
                  <a:pt x="11379" y="13"/>
                  <a:pt x="11015" y="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532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6FD544-DAC3-4591-BB84-359E354934A3}"/>
              </a:ext>
            </a:extLst>
          </p:cNvPr>
          <p:cNvSpPr txBox="1"/>
          <p:nvPr/>
        </p:nvSpPr>
        <p:spPr>
          <a:xfrm>
            <a:off x="475256" y="1751289"/>
            <a:ext cx="5706737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Identifica la app Google Drive en tu iPad y presiona sobre el icono. 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Selecciona la opción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Acceder.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Ingresa el correo y la contraseña que registraste en Gmail.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Presiona en el símbolo de </a:t>
            </a:r>
            <a:r>
              <a:rPr lang="es-MX" sz="16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+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que se encuentra en la esquina inferior derecha.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Selecciona la opción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Cargar</a:t>
            </a:r>
            <a:r>
              <a:rPr lang="es-MX" sz="16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Elige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Fotos y videos 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 </a:t>
            </a:r>
            <a:r>
              <a:rPr lang="es-MX" sz="16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Explorar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de acuerdo con el tipo de archivo digital que quieras respaldar.</a:t>
            </a:r>
          </a:p>
          <a:p>
            <a:pPr marL="342900" marR="0" indent="-34290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Espera que a la carga termine.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93C2-4419-479F-B185-9494523BC6B7}"/>
              </a:ext>
            </a:extLst>
          </p:cNvPr>
          <p:cNvSpPr txBox="1"/>
          <p:nvPr/>
        </p:nvSpPr>
        <p:spPr>
          <a:xfrm>
            <a:off x="211367" y="378540"/>
            <a:ext cx="8721265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300" b="1" dirty="0">
                <a:solidFill>
                  <a:srgbClr val="6F3E64"/>
                </a:solidFill>
                <a:latin typeface="Posterama"/>
                <a:cs typeface="Posterama"/>
              </a:rPr>
              <a:t>Respaldo de información en Google Drive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4E45FB1-5FFA-4AFF-931F-758FE807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45" y="1784536"/>
            <a:ext cx="1616056" cy="14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2750EA3-1F6C-4D85-BC48-745B56502234}"/>
              </a:ext>
            </a:extLst>
          </p:cNvPr>
          <p:cNvSpPr/>
          <p:nvPr/>
        </p:nvSpPr>
        <p:spPr>
          <a:xfrm>
            <a:off x="6258098" y="3400946"/>
            <a:ext cx="2410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6F3E64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¡Ahora puedes visualizar tus archivos en la nube y desde cualquier dispositivo!</a:t>
            </a:r>
          </a:p>
          <a:p>
            <a:pPr algn="ctr"/>
            <a:endParaRPr lang="es-MX" sz="1200" b="1" dirty="0">
              <a:solidFill>
                <a:srgbClr val="6F3E64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es-MX" sz="1200" b="1" dirty="0">
                <a:solidFill>
                  <a:srgbClr val="6F3E64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Esta nube solo ofrece 15 GB gratis.</a:t>
            </a:r>
          </a:p>
        </p:txBody>
      </p:sp>
    </p:spTree>
    <p:extLst>
      <p:ext uri="{BB962C8B-B14F-4D97-AF65-F5344CB8AC3E}">
        <p14:creationId xmlns:p14="http://schemas.microsoft.com/office/powerpoint/2010/main" val="401529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6FD544-DAC3-4591-BB84-359E354934A3}"/>
              </a:ext>
            </a:extLst>
          </p:cNvPr>
          <p:cNvSpPr txBox="1"/>
          <p:nvPr/>
        </p:nvSpPr>
        <p:spPr>
          <a:xfrm>
            <a:off x="407624" y="1423949"/>
            <a:ext cx="6728804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1. Debes tener a la mano tu </a:t>
            </a:r>
            <a:r>
              <a:rPr lang="es-MX" sz="15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iPad </a:t>
            </a: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y</a:t>
            </a:r>
            <a:r>
              <a:rPr lang="es-MX" sz="15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PC</a:t>
            </a: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es necesario que ambos equipos estén conectados a la misma señal de </a:t>
            </a:r>
            <a:r>
              <a:rPr lang="es-MX" sz="1500" b="1" dirty="0" err="1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WiFi</a:t>
            </a: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  <a:b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2. Identifica en tu iPad la app </a:t>
            </a:r>
            <a:r>
              <a:rPr lang="es-MX" sz="1500" b="1" i="1" dirty="0" err="1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Documents</a:t>
            </a:r>
            <a:r>
              <a:rPr lang="es-MX" sz="1500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y mantenla abierta.</a:t>
            </a:r>
            <a:b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3. Ubica la barra de opciones de lado izquierdo y selecciona la opción </a:t>
            </a:r>
            <a:r>
              <a:rPr lang="es-MX" sz="15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Ordenador</a:t>
            </a:r>
            <a:r>
              <a:rPr lang="es-MX" sz="15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 </a:t>
            </a:r>
            <a:b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4. En tu PC abre el navegador y escribe la dirección </a:t>
            </a:r>
            <a:r>
              <a:rPr lang="es-MX" sz="1500" b="1" i="1" u="sng" dirty="0">
                <a:solidFill>
                  <a:srgbClr val="383838"/>
                </a:solidFill>
                <a:uFill>
                  <a:solidFill>
                    <a:srgbClr val="0000FF"/>
                  </a:solidFill>
                </a:uFill>
                <a:latin typeface="Posterama" panose="020B0504020200020000" pitchFamily="34" charset="0"/>
                <a:cs typeface="Posterama" panose="020B0504020200020000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http://docstransfer.com</a:t>
            </a:r>
            <a:r>
              <a:rPr lang="es-MX" sz="1500" b="1" i="1" u="sng" dirty="0">
                <a:solidFill>
                  <a:srgbClr val="383838"/>
                </a:solidFill>
                <a:uFill>
                  <a:solidFill>
                    <a:srgbClr val="0000FF"/>
                  </a:solidFill>
                </a:u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br>
              <a:rPr lang="es-MX" sz="1500" i="1" u="sng" dirty="0">
                <a:solidFill>
                  <a:srgbClr val="383838"/>
                </a:solidFill>
                <a:uFill>
                  <a:solidFill>
                    <a:srgbClr val="0000FF"/>
                  </a:solidFill>
                </a:u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5. En la PC escribe el código que te apareció en el iPad para iniciar sesión.</a:t>
            </a:r>
          </a:p>
          <a:p>
            <a:pPr marR="0" algn="l" defTabSz="3667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6.Permite el acceso de Documentos a tus fotos presionando en </a:t>
            </a:r>
            <a:r>
              <a:rPr lang="es-MX" sz="15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Permitir acceso a todas las fotos.</a:t>
            </a:r>
            <a:br>
              <a:rPr lang="es-MX" sz="15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7. A continuación se habilitará </a:t>
            </a:r>
            <a:r>
              <a:rPr lang="es-MX" sz="1500" b="1" i="1" dirty="0" err="1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Documents</a:t>
            </a:r>
            <a:r>
              <a:rPr lang="es-MX" sz="15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s-MX" sz="15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en tu PC, </a:t>
            </a: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mantén abierta la app.</a:t>
            </a:r>
            <a:b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8. Desde la </a:t>
            </a:r>
            <a:r>
              <a:rPr lang="es-MX" sz="15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PC s</a:t>
            </a: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elecciona los archivos que requieras.</a:t>
            </a:r>
            <a:b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15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9. Da clic en </a:t>
            </a:r>
            <a:r>
              <a:rPr lang="es-MX" sz="1500" b="1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Descargar</a:t>
            </a:r>
            <a:r>
              <a:rPr lang="es-MX" sz="1500" i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  <a:b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s-MX" sz="1600" dirty="0">
              <a:solidFill>
                <a:srgbClr val="383838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93C2-4419-479F-B185-9494523BC6B7}"/>
              </a:ext>
            </a:extLst>
          </p:cNvPr>
          <p:cNvSpPr txBox="1"/>
          <p:nvPr/>
        </p:nvSpPr>
        <p:spPr>
          <a:xfrm>
            <a:off x="211367" y="378540"/>
            <a:ext cx="8721265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300" b="1" dirty="0">
                <a:solidFill>
                  <a:srgbClr val="6F3E64"/>
                </a:solidFill>
                <a:latin typeface="Posterama"/>
                <a:cs typeface="Posterama"/>
              </a:rPr>
              <a:t>Respaldo de información con </a:t>
            </a:r>
            <a:r>
              <a:rPr lang="es-ES" sz="3300" b="1" dirty="0" err="1">
                <a:solidFill>
                  <a:srgbClr val="6F3E64"/>
                </a:solidFill>
                <a:latin typeface="Posterama"/>
                <a:cs typeface="Posterama"/>
              </a:rPr>
              <a:t>Documents</a:t>
            </a:r>
            <a:endParaRPr lang="es-ES" sz="3300" b="1" dirty="0">
              <a:solidFill>
                <a:srgbClr val="6F3E64"/>
              </a:solidFill>
              <a:latin typeface="Posterama"/>
              <a:cs typeface="Posterama"/>
            </a:endParaRPr>
          </a:p>
        </p:txBody>
      </p:sp>
      <p:pic>
        <p:nvPicPr>
          <p:cNvPr id="5" name="358E1BCE-EB98-4982-BF46-5B96B064D4B0-L0-001.png" descr="358E1BCE-EB98-4982-BF46-5B96B064D4B0-L0-001.png">
            <a:extLst>
              <a:ext uri="{FF2B5EF4-FFF2-40B4-BE49-F238E27FC236}">
                <a16:creationId xmlns:a16="http://schemas.microsoft.com/office/drawing/2014/main" id="{F2B4BBDA-C566-4DE2-B0EE-1AA3A2896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50" t="19037" r="20223" b="20288"/>
          <a:stretch>
            <a:fillRect/>
          </a:stretch>
        </p:blipFill>
        <p:spPr>
          <a:xfrm>
            <a:off x="7457295" y="1671155"/>
            <a:ext cx="1279081" cy="14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0" y="0"/>
                </a:moveTo>
                <a:lnTo>
                  <a:pt x="0" y="10797"/>
                </a:lnTo>
                <a:lnTo>
                  <a:pt x="0" y="21600"/>
                </a:lnTo>
                <a:lnTo>
                  <a:pt x="4947" y="21600"/>
                </a:lnTo>
                <a:cubicBezTo>
                  <a:pt x="10199" y="21599"/>
                  <a:pt x="11720" y="21541"/>
                  <a:pt x="13088" y="21296"/>
                </a:cubicBezTo>
                <a:cubicBezTo>
                  <a:pt x="18715" y="20287"/>
                  <a:pt x="21600" y="16713"/>
                  <a:pt x="21589" y="10762"/>
                </a:cubicBezTo>
                <a:cubicBezTo>
                  <a:pt x="21588" y="9913"/>
                  <a:pt x="21536" y="9098"/>
                  <a:pt x="21446" y="8542"/>
                </a:cubicBezTo>
                <a:cubicBezTo>
                  <a:pt x="20697" y="3909"/>
                  <a:pt x="17921" y="1169"/>
                  <a:pt x="13099" y="304"/>
                </a:cubicBezTo>
                <a:cubicBezTo>
                  <a:pt x="11712" y="55"/>
                  <a:pt x="10231" y="0"/>
                  <a:pt x="4993" y="0"/>
                </a:cubicBezTo>
                <a:lnTo>
                  <a:pt x="0" y="0"/>
                </a:lnTo>
                <a:close/>
                <a:moveTo>
                  <a:pt x="7114" y="4527"/>
                </a:moveTo>
                <a:lnTo>
                  <a:pt x="8972" y="4562"/>
                </a:lnTo>
                <a:cubicBezTo>
                  <a:pt x="10497" y="4592"/>
                  <a:pt x="10942" y="4626"/>
                  <a:pt x="11482" y="4755"/>
                </a:cubicBezTo>
                <a:cubicBezTo>
                  <a:pt x="13520" y="5239"/>
                  <a:pt x="14960" y="6564"/>
                  <a:pt x="15495" y="8440"/>
                </a:cubicBezTo>
                <a:cubicBezTo>
                  <a:pt x="16043" y="10363"/>
                  <a:pt x="15855" y="12748"/>
                  <a:pt x="15031" y="14290"/>
                </a:cubicBezTo>
                <a:cubicBezTo>
                  <a:pt x="14723" y="14866"/>
                  <a:pt x="14544" y="15087"/>
                  <a:pt x="14005" y="15563"/>
                </a:cubicBezTo>
                <a:cubicBezTo>
                  <a:pt x="13005" y="16443"/>
                  <a:pt x="11981" y="16832"/>
                  <a:pt x="10273" y="16982"/>
                </a:cubicBezTo>
                <a:cubicBezTo>
                  <a:pt x="9833" y="17021"/>
                  <a:pt x="8672" y="17052"/>
                  <a:pt x="7693" y="17053"/>
                </a:cubicBezTo>
                <a:cubicBezTo>
                  <a:pt x="6192" y="17055"/>
                  <a:pt x="5898" y="17038"/>
                  <a:pt x="5807" y="16941"/>
                </a:cubicBezTo>
                <a:cubicBezTo>
                  <a:pt x="5721" y="16850"/>
                  <a:pt x="5712" y="15770"/>
                  <a:pt x="5750" y="11533"/>
                </a:cubicBezTo>
                <a:lnTo>
                  <a:pt x="5796" y="6235"/>
                </a:lnTo>
                <a:lnTo>
                  <a:pt x="6455" y="5378"/>
                </a:lnTo>
                <a:lnTo>
                  <a:pt x="7114" y="4527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F8FAD3-F779-479C-AF35-BEC5B390C187}"/>
              </a:ext>
            </a:extLst>
          </p:cNvPr>
          <p:cNvSpPr txBox="1"/>
          <p:nvPr/>
        </p:nvSpPr>
        <p:spPr>
          <a:xfrm>
            <a:off x="7136428" y="3410765"/>
            <a:ext cx="1920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6F3E6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NOTA: </a:t>
            </a:r>
            <a:r>
              <a:rPr lang="es-MX" sz="1200" dirty="0">
                <a:solidFill>
                  <a:srgbClr val="6F3E6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Los únicos archivos que podrás respaldar son los que previamente hayas guardado en </a:t>
            </a:r>
            <a:r>
              <a:rPr lang="es-MX" sz="1200" dirty="0" err="1">
                <a:solidFill>
                  <a:srgbClr val="6F3E6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Documents</a:t>
            </a:r>
            <a:r>
              <a:rPr lang="es-MX" sz="1200" dirty="0">
                <a:solidFill>
                  <a:srgbClr val="6F3E6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  <a:endParaRPr lang="es-MX" sz="1200" dirty="0">
              <a:solidFill>
                <a:srgbClr val="6F3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7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DB8FD57-A1FD-410E-A060-9315A530D7CD}"/>
              </a:ext>
            </a:extLst>
          </p:cNvPr>
          <p:cNvSpPr txBox="1"/>
          <p:nvPr/>
        </p:nvSpPr>
        <p:spPr>
          <a:xfrm>
            <a:off x="361045" y="710584"/>
            <a:ext cx="6755852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rgbClr val="383838"/>
                </a:solidFill>
                <a:latin typeface="Posterama" panose="020B0504020200020000" pitchFamily="34" charset="0"/>
                <a:ea typeface="+mn-lt"/>
                <a:cs typeface="Posterama" panose="020B0504020200020000" pitchFamily="34" charset="0"/>
              </a:rPr>
              <a:t>Para guardar tus archivos de otras apps a </a:t>
            </a:r>
            <a:r>
              <a:rPr lang="es-ES" sz="1600" dirty="0" err="1">
                <a:solidFill>
                  <a:srgbClr val="383838"/>
                </a:solidFill>
                <a:latin typeface="Posterama" panose="020B0504020200020000" pitchFamily="34" charset="0"/>
                <a:ea typeface="+mn-lt"/>
                <a:cs typeface="Posterama" panose="020B0504020200020000" pitchFamily="34" charset="0"/>
              </a:rPr>
              <a:t>Documents</a:t>
            </a:r>
            <a:r>
              <a:rPr lang="es-ES" sz="1600" dirty="0">
                <a:solidFill>
                  <a:srgbClr val="383838"/>
                </a:solidFill>
                <a:latin typeface="Posterama" panose="020B0504020200020000" pitchFamily="34" charset="0"/>
                <a:ea typeface="+mn-lt"/>
                <a:cs typeface="Posterama" panose="020B0504020200020000" pitchFamily="34" charset="0"/>
              </a:rPr>
              <a:t> 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realiza lo siguiente:</a:t>
            </a:r>
            <a:b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s-MX" sz="1600" dirty="0">
              <a:solidFill>
                <a:srgbClr val="383838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buAutoNum type="arabicPeriod"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Abre la app </a:t>
            </a:r>
            <a:r>
              <a:rPr lang="es-MX" sz="1600" b="1" dirty="0" err="1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Documents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y presiona en el símbolo de </a:t>
            </a:r>
            <a:r>
              <a:rPr lang="es-MX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+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que se encuentra de lado inferior derecho.</a:t>
            </a:r>
          </a:p>
          <a:p>
            <a:pPr marL="342900" indent="-342900">
              <a:buAutoNum type="arabicPeriod"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Selecciona </a:t>
            </a:r>
            <a:r>
              <a:rPr lang="es-MX" sz="16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Importar desde archivos</a:t>
            </a: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Elige el archivo correspondiente, solo presiona ligeramente sobre él, automáticamente lo verás en la pantalla de tu iPad en la sección </a:t>
            </a:r>
            <a:r>
              <a:rPr lang="es-MX" sz="1600" b="1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Mis archivos.</a:t>
            </a:r>
            <a:endParaRPr lang="es-ES" sz="1600" dirty="0">
              <a:solidFill>
                <a:srgbClr val="383838"/>
              </a:solidFill>
              <a:latin typeface="Posterama"/>
              <a:cs typeface="Posteram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07C724-35C1-4336-BE8B-E63622C23AFC}"/>
              </a:ext>
            </a:extLst>
          </p:cNvPr>
          <p:cNvSpPr txBox="1"/>
          <p:nvPr/>
        </p:nvSpPr>
        <p:spPr>
          <a:xfrm>
            <a:off x="1523082" y="3601919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383838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Ahora sabes como respaldar la información de tu iPad con  estas diferente opciones, si tienes alguna duda consulta a tu Asesor en Tecnología Educativa.</a:t>
            </a:r>
          </a:p>
        </p:txBody>
      </p:sp>
      <p:pic>
        <p:nvPicPr>
          <p:cNvPr id="4" name="Gráfico 3" descr="Introducir contorno">
            <a:extLst>
              <a:ext uri="{FF2B5EF4-FFF2-40B4-BE49-F238E27FC236}">
                <a16:creationId xmlns:a16="http://schemas.microsoft.com/office/drawing/2014/main" id="{3C990093-5C8E-48DD-8CB8-9B2869E30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0115" y="1247967"/>
            <a:ext cx="1323783" cy="13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933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751</Words>
  <Application>Microsoft Office PowerPoint</Application>
  <PresentationFormat>Presentación en pantalla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 Nova Light</vt:lpstr>
      <vt:lpstr>Bembo</vt:lpstr>
      <vt:lpstr>Calibri</vt:lpstr>
      <vt:lpstr>Posterama</vt:lpstr>
      <vt:lpstr>RetrospectVTI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Maria Fernanda Arriaga Resendiz</cp:lastModifiedBy>
  <cp:revision>241</cp:revision>
  <dcterms:created xsi:type="dcterms:W3CDTF">2021-06-08T18:15:50Z</dcterms:created>
  <dcterms:modified xsi:type="dcterms:W3CDTF">2022-07-01T21:40:03Z</dcterms:modified>
</cp:coreProperties>
</file>